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3" r:id="rId3"/>
    <p:sldId id="272" r:id="rId4"/>
    <p:sldId id="275" r:id="rId5"/>
    <p:sldId id="291" r:id="rId6"/>
    <p:sldId id="294" r:id="rId7"/>
    <p:sldId id="309" r:id="rId8"/>
    <p:sldId id="306" r:id="rId9"/>
    <p:sldId id="307" r:id="rId10"/>
    <p:sldId id="308" r:id="rId11"/>
    <p:sldId id="298" r:id="rId12"/>
    <p:sldId id="297" r:id="rId13"/>
    <p:sldId id="292" r:id="rId14"/>
    <p:sldId id="301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EBD17-EA3B-4D6C-90A8-7A185B575374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C2D5-8147-4ED6-AB49-0382432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DC2D5-8147-4ED6-AB49-0382432CE46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" y="4167"/>
            <a:ext cx="91515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00" b="1" dirty="0">
                <a:solidFill>
                  <a:schemeClr val="accent4">
                    <a:lumMod val="50000"/>
                  </a:schemeClr>
                </a:solidFill>
              </a:rPr>
              <a:t>В 2021 </a:t>
            </a:r>
          </a:p>
          <a:p>
            <a:r>
              <a:rPr lang="ru-RU" sz="5100" b="1" dirty="0">
                <a:solidFill>
                  <a:schemeClr val="accent4">
                    <a:lumMod val="50000"/>
                  </a:schemeClr>
                </a:solidFill>
              </a:rPr>
              <a:t>году наша страна отмечает </a:t>
            </a:r>
          </a:p>
          <a:p>
            <a:endParaRPr lang="ru-RU" sz="5100" b="1" u="sng" dirty="0">
              <a:solidFill>
                <a:srgbClr val="FF0000"/>
              </a:solidFill>
            </a:endParaRPr>
          </a:p>
          <a:p>
            <a:r>
              <a:rPr lang="ru-RU" sz="5100" b="1" u="sng" dirty="0">
                <a:solidFill>
                  <a:srgbClr val="FF0000"/>
                </a:solidFill>
              </a:rPr>
              <a:t>200-летие </a:t>
            </a:r>
          </a:p>
          <a:p>
            <a:r>
              <a:rPr lang="ru-RU" sz="5100" b="1" dirty="0">
                <a:solidFill>
                  <a:schemeClr val="accent4">
                    <a:lumMod val="50000"/>
                  </a:schemeClr>
                </a:solidFill>
              </a:rPr>
              <a:t>со дня рождения </a:t>
            </a:r>
          </a:p>
          <a:p>
            <a:r>
              <a:rPr lang="ru-RU" sz="5100" b="1" dirty="0">
                <a:solidFill>
                  <a:schemeClr val="accent4">
                    <a:lumMod val="50000"/>
                  </a:schemeClr>
                </a:solidFill>
              </a:rPr>
              <a:t>великого русского писателя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7800" b="1" dirty="0">
              <a:solidFill>
                <a:srgbClr val="C00000"/>
              </a:solidFill>
            </a:endParaRPr>
          </a:p>
          <a:p>
            <a:r>
              <a:rPr lang="ru-RU" sz="9800" b="1" dirty="0">
                <a:solidFill>
                  <a:srgbClr val="C00000"/>
                </a:solidFill>
              </a:rPr>
              <a:t>Николая </a:t>
            </a:r>
          </a:p>
          <a:p>
            <a:r>
              <a:rPr lang="ru-RU" sz="9800" b="1" dirty="0">
                <a:solidFill>
                  <a:srgbClr val="C00000"/>
                </a:solidFill>
              </a:rPr>
              <a:t>Алексеевича</a:t>
            </a:r>
          </a:p>
          <a:p>
            <a:r>
              <a:rPr lang="ru-RU" sz="9800" b="1" dirty="0">
                <a:solidFill>
                  <a:srgbClr val="C00000"/>
                </a:solidFill>
              </a:rPr>
              <a:t> Некрасова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3968" y="4725144"/>
            <a:ext cx="410445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dirty="0"/>
              <a:t> Материал подготовили:</a:t>
            </a:r>
          </a:p>
          <a:p>
            <a:pPr>
              <a:defRPr/>
            </a:pPr>
            <a:r>
              <a:rPr lang="ru-RU" sz="2600" b="1" dirty="0"/>
              <a:t> </a:t>
            </a:r>
            <a:r>
              <a:rPr lang="ru-RU" sz="2600" b="1" dirty="0">
                <a:solidFill>
                  <a:srgbClr val="C00000"/>
                </a:solidFill>
              </a:rPr>
              <a:t>библиотекари  СШ № 7 </a:t>
            </a:r>
          </a:p>
          <a:p>
            <a:pPr>
              <a:defRPr/>
            </a:pPr>
            <a:r>
              <a:rPr lang="ru-RU" sz="2600" b="1" dirty="0">
                <a:solidFill>
                  <a:srgbClr val="C00000"/>
                </a:solidFill>
              </a:rPr>
              <a:t>г. Мозыря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04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На страницах журнала </a:t>
            </a:r>
            <a:r>
              <a:rPr lang="ru-RU" b="1" dirty="0">
                <a:solidFill>
                  <a:srgbClr val="002060"/>
                </a:solidFill>
              </a:rPr>
              <a:t>«Современник» </a:t>
            </a:r>
            <a:r>
              <a:rPr lang="ru-RU" dirty="0">
                <a:solidFill>
                  <a:srgbClr val="002060"/>
                </a:solidFill>
              </a:rPr>
              <a:t>были открыты такие таланты, как </a:t>
            </a:r>
          </a:p>
          <a:p>
            <a:r>
              <a:rPr lang="ru-RU" b="1" dirty="0"/>
              <a:t>Иван Тургенев, Иван Гончаров, Александр Герцен, Дмитрий Григорович</a:t>
            </a:r>
            <a:r>
              <a:rPr lang="ru-RU" dirty="0"/>
              <a:t> и другие. </a:t>
            </a:r>
          </a:p>
          <a:p>
            <a:r>
              <a:rPr lang="ru-RU" dirty="0"/>
              <a:t>В нём печатались уже известные </a:t>
            </a:r>
          </a:p>
          <a:p>
            <a:r>
              <a:rPr lang="ru-RU" b="1" dirty="0"/>
              <a:t>Александр Островский, Михаил Салтыков-Щедрин, Глеб Успенский. </a:t>
            </a:r>
          </a:p>
          <a:p>
            <a:r>
              <a:rPr lang="ru-RU" dirty="0"/>
              <a:t>Благодаря Николаю Некрасову и его журналу русская литература узнала имена </a:t>
            </a:r>
            <a:r>
              <a:rPr lang="ru-RU" b="1" dirty="0"/>
              <a:t>Фёдора Достоевского и Льва Толстого.</a:t>
            </a: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3706"/>
            <a:ext cx="7776864" cy="5314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2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8"/>
            <a:ext cx="9144000" cy="685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49685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высказывания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Некрасова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564904"/>
            <a:ext cx="4968552" cy="4032448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2060"/>
                </a:solidFill>
              </a:rPr>
              <a:t>Есть женщины в русских селеньях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С спокойною важностью лиц,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С красивою силой в движеньях,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С походкой, со взглядом цариц, —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Их разве слепой не заметит,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А зрячий о них говорит: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Пройдет — словно солнце осветит!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Посмотрит — рублем подарит!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В игре ее конный не словит,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В беде — не сробеет, — спасет;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Коня на скаку остановит, 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В горящую избу войдет!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310082" y="332656"/>
            <a:ext cx="3654406" cy="2232248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10400" b="1" dirty="0">
                <a:solidFill>
                  <a:srgbClr val="F79646">
                    <a:lumMod val="50000"/>
                  </a:srgbClr>
                </a:solidFill>
              </a:rPr>
              <a:t>Мы любим сестру, </a:t>
            </a:r>
            <a:br>
              <a:rPr lang="ru-RU" sz="104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ru-RU" sz="10400" b="1" dirty="0">
                <a:solidFill>
                  <a:srgbClr val="F79646">
                    <a:lumMod val="50000"/>
                  </a:srgbClr>
                </a:solidFill>
              </a:rPr>
              <a:t>и жену, и отца,</a:t>
            </a:r>
            <a:br>
              <a:rPr lang="ru-RU" sz="104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ru-RU" sz="10400" b="1" dirty="0">
                <a:solidFill>
                  <a:srgbClr val="F79646">
                    <a:lumMod val="50000"/>
                  </a:srgbClr>
                </a:solidFill>
              </a:rPr>
              <a:t>Но в муках мы</a:t>
            </a:r>
          </a:p>
          <a:p>
            <a:pPr>
              <a:lnSpc>
                <a:spcPct val="170000"/>
              </a:lnSpc>
            </a:pPr>
            <a:r>
              <a:rPr lang="ru-RU" sz="10400" b="1" dirty="0">
                <a:solidFill>
                  <a:srgbClr val="F79646">
                    <a:lumMod val="50000"/>
                  </a:srgbClr>
                </a:solidFill>
              </a:rPr>
              <a:t> мать вспоминаем!</a:t>
            </a:r>
            <a:br>
              <a:rPr lang="ru-RU" sz="10400" b="1" dirty="0">
                <a:solidFill>
                  <a:srgbClr val="F79646">
                    <a:lumMod val="50000"/>
                  </a:srgbClr>
                </a:solidFill>
              </a:rPr>
            </a:br>
            <a:br>
              <a:rPr lang="ru-RU" sz="6200" b="1" dirty="0">
                <a:solidFill>
                  <a:srgbClr val="9BBB59">
                    <a:lumMod val="50000"/>
                  </a:srgbClr>
                </a:solidFill>
              </a:rPr>
            </a:br>
            <a:endParaRPr lang="ru-RU" sz="62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310082" y="2564904"/>
            <a:ext cx="3654406" cy="4032448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Люби, покуда любится,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Терпи, покуда терпится,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Прощай, пока прощается,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И-бог тебе судья!</a:t>
            </a:r>
          </a:p>
        </p:txBody>
      </p:sp>
    </p:spTree>
    <p:extLst>
      <p:ext uri="{BB962C8B-B14F-4D97-AF65-F5344CB8AC3E}">
        <p14:creationId xmlns:p14="http://schemas.microsoft.com/office/powerpoint/2010/main" val="257215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900igr.net/up/datas/123836/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85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" y="57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НЕКРАСОВ\slid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2098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6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https://fs.znanio.ru/methodology/images/76/54/76542f47d1382791a883b56856d967b58418e55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13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ЕКРАСОВ\NikolayNekrasovGrav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204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980729"/>
            <a:ext cx="3528392" cy="5078313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Писатель умер </a:t>
            </a:r>
            <a:r>
              <a:rPr lang="ru-RU" sz="3600" b="1" dirty="0">
                <a:solidFill>
                  <a:srgbClr val="002060"/>
                </a:solidFill>
              </a:rPr>
              <a:t>27 декабря 1877 года.</a:t>
            </a:r>
          </a:p>
          <a:p>
            <a:pPr algn="ctr"/>
            <a:endParaRPr lang="ru-RU" sz="3600" dirty="0"/>
          </a:p>
          <a:p>
            <a:pPr algn="ctr"/>
            <a:r>
              <a:rPr lang="ru-RU" sz="3600" b="1" dirty="0"/>
              <a:t>Был похоронен </a:t>
            </a:r>
            <a:r>
              <a:rPr lang="ru-RU" sz="3600" b="1" dirty="0">
                <a:solidFill>
                  <a:srgbClr val="002060"/>
                </a:solidFill>
              </a:rPr>
              <a:t>в Санкт-Петербурге на Новодевичьем кладбище. </a:t>
            </a:r>
          </a:p>
        </p:txBody>
      </p:sp>
    </p:spTree>
    <p:extLst>
      <p:ext uri="{BB962C8B-B14F-4D97-AF65-F5344CB8AC3E}">
        <p14:creationId xmlns:p14="http://schemas.microsoft.com/office/powerpoint/2010/main" val="148736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5.infourok.ru/uploads/ex/02e7/00128cfe-54ebdd2d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9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5"/>
            <a:ext cx="396044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663300"/>
                </a:solidFill>
                <a:latin typeface="Georgia"/>
                <a:ea typeface="Times New Roman"/>
                <a:cs typeface="Arial"/>
              </a:rPr>
              <a:t>Николай Алексеевич Некрасов</a:t>
            </a:r>
            <a:endParaRPr lang="ru-RU" sz="3600" b="1" u="sng" dirty="0">
              <a:solidFill>
                <a:srgbClr val="000000"/>
              </a:solidFill>
              <a:latin typeface="Georgia"/>
              <a:ea typeface="Times New Roman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/>
                <a:ea typeface="Times New Roman"/>
                <a:cs typeface="Arial"/>
              </a:rPr>
              <a:t>великий русский поэт, писатель и публицист. Его жизнь была интересна и насыщена удивительными событиями.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/>
                <a:ea typeface="Times New Roman"/>
                <a:cs typeface="Arial"/>
              </a:rPr>
              <a:t>    Он познал всё: хорошее и плохое, любовь и предательство, заботу и равнодушие.  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НЕКРАСОВ\некрас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0976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9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60649"/>
            <a:ext cx="7128792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       Краткая биография Н.А. Некрасова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84542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</a:rPr>
              <a:t>Ранние годы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166843"/>
            <a:ext cx="43204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sz="2200" b="1" dirty="0">
                <a:solidFill>
                  <a:srgbClr val="002060"/>
                </a:solidFill>
              </a:rPr>
              <a:t>Николай Алексеевич Некрасов </a:t>
            </a:r>
          </a:p>
          <a:p>
            <a:r>
              <a:rPr lang="ru-RU" b="1" dirty="0">
                <a:solidFill>
                  <a:srgbClr val="663300"/>
                </a:solidFill>
              </a:rPr>
              <a:t> </a:t>
            </a:r>
            <a:r>
              <a:rPr lang="ru-RU" dirty="0"/>
              <a:t>родился 28 ноября (10 декабря) 1821 года в городе Немирове Подольской губернии в зажиточной семье помещика. Детские годы писатель провел в Ярославской губернии, селе </a:t>
            </a:r>
            <a:r>
              <a:rPr lang="ru-RU" dirty="0" err="1"/>
              <a:t>Грешнево</a:t>
            </a:r>
            <a:r>
              <a:rPr lang="ru-RU" dirty="0"/>
              <a:t>, в родовом имении. </a:t>
            </a:r>
          </a:p>
          <a:p>
            <a:r>
              <a:rPr lang="ru-RU" dirty="0"/>
              <a:t> Семья была многодетной – у будущего поэта было </a:t>
            </a:r>
            <a:r>
              <a:rPr lang="ru-RU" b="1" dirty="0"/>
              <a:t>13 сестер и братьев.</a:t>
            </a: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  <p:pic>
        <p:nvPicPr>
          <p:cNvPr id="1027" name="Picture 3" descr="C:\Users\admin\Desktop\НЕКРАСОВ\NEKRASOV_Vsevolod_Nikolaevi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6" y="1412776"/>
            <a:ext cx="34754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0324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5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НЕКРАСОВ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8965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ЕКРАСОВ\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8965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2" y="3573016"/>
            <a:ext cx="3397670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6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620688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663300"/>
                </a:solidFill>
              </a:rPr>
              <a:t>Образование</a:t>
            </a:r>
          </a:p>
          <a:p>
            <a:r>
              <a:rPr lang="ru-RU" sz="2800" b="1" dirty="0">
                <a:solidFill>
                  <a:srgbClr val="663300"/>
                </a:solidFill>
              </a:rPr>
              <a:t> и </a:t>
            </a:r>
          </a:p>
          <a:p>
            <a:r>
              <a:rPr lang="ru-RU" sz="2800" b="1" dirty="0">
                <a:solidFill>
                  <a:srgbClr val="663300"/>
                </a:solidFill>
              </a:rPr>
              <a:t>начало творческого пути</a:t>
            </a:r>
            <a:br>
              <a:rPr lang="ru-RU" sz="2800" dirty="0">
                <a:solidFill>
                  <a:srgbClr val="663300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 </a:t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7992888" cy="2246769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    </a:t>
            </a:r>
            <a:r>
              <a:rPr lang="ru-RU" sz="2000" b="1" dirty="0">
                <a:solidFill>
                  <a:srgbClr val="002060"/>
                </a:solidFill>
              </a:rPr>
              <a:t>Отец поэта был жестоким и деспотичным. Он лишил Некрасова материальной помощи, когда тот не захотел поступать на военную службу. В 1838 году в биографии Некрасова произошел переезд в Петербург, где он поступил вольнослушателем в университет на филологический факультет. Чтобы не умереть от голода, испытывая большую нужду в деньгах, он находит подработок, дает уроки и пишет стихи на заказ.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8904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      </a:t>
            </a:r>
            <a:r>
              <a:rPr lang="ru-RU" sz="2400" b="1" dirty="0"/>
              <a:t>Во время учёбы (до 1841 г), Некрасов постоянно искал работу, чтобы заплатить за обед и комнату. Он писал статьи в газеты, фельетоны, сочинял сказки в стихах — “Мороз, красный нос”. </a:t>
            </a:r>
          </a:p>
          <a:p>
            <a:r>
              <a:rPr lang="ru-RU" sz="2400" b="1" dirty="0"/>
              <a:t>       На скопленные свои сбережения, Николай Некрасов выпустил сборник «Мечты и звуки» в 1840 году. Спросом книга не пользовалась, расстроенный автор скупил часть сборников и уничтожил их.</a:t>
            </a:r>
          </a:p>
        </p:txBody>
      </p:sp>
    </p:spTree>
    <p:extLst>
      <p:ext uri="{BB962C8B-B14F-4D97-AF65-F5344CB8AC3E}">
        <p14:creationId xmlns:p14="http://schemas.microsoft.com/office/powerpoint/2010/main" val="41856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ФОНЫ\1613157590_15-p-zheltii-fon-s-ramko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45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560840" cy="6124754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1840-</a:t>
            </a:r>
            <a:r>
              <a:rPr lang="ru-RU" sz="2800" dirty="0">
                <a:solidFill>
                  <a:prstClr val="black"/>
                </a:solidFill>
              </a:rPr>
              <a:t>х годах </a:t>
            </a:r>
            <a:r>
              <a:rPr lang="ru-RU" sz="2800" b="1" dirty="0">
                <a:solidFill>
                  <a:prstClr val="black"/>
                </a:solidFill>
              </a:rPr>
              <a:t>Некрасов </a:t>
            </a:r>
            <a:r>
              <a:rPr lang="ru-RU" sz="2800" dirty="0">
                <a:solidFill>
                  <a:prstClr val="black"/>
                </a:solidFill>
              </a:rPr>
              <a:t>сотрудничает с журналом </a:t>
            </a:r>
            <a:r>
              <a:rPr lang="ru-RU" sz="2800" b="1" dirty="0">
                <a:solidFill>
                  <a:srgbClr val="002060"/>
                </a:solidFill>
              </a:rPr>
              <a:t>«Отечественные записки», </a:t>
            </a:r>
            <a:r>
              <a:rPr lang="ru-RU" sz="2800" dirty="0">
                <a:solidFill>
                  <a:prstClr val="black"/>
                </a:solidFill>
              </a:rPr>
              <a:t>а </a:t>
            </a:r>
          </a:p>
          <a:p>
            <a:r>
              <a:rPr lang="ru-RU" sz="2800" dirty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1868</a:t>
            </a:r>
            <a:r>
              <a:rPr lang="ru-RU" sz="2800" dirty="0">
                <a:solidFill>
                  <a:prstClr val="black"/>
                </a:solidFill>
              </a:rPr>
              <a:t> году, после закрытия журнала "Современник”, берет его у издателя Краевского в аренду. </a:t>
            </a:r>
          </a:p>
          <a:p>
            <a:r>
              <a:rPr lang="ru-RU" sz="2800" dirty="0">
                <a:solidFill>
                  <a:prstClr val="black"/>
                </a:solidFill>
              </a:rPr>
              <a:t> С этим  журналом были связаны последние десять лет жизни писателя. </a:t>
            </a:r>
          </a:p>
          <a:p>
            <a:r>
              <a:rPr lang="ru-RU" sz="2800" dirty="0">
                <a:solidFill>
                  <a:prstClr val="black"/>
                </a:solidFill>
              </a:rPr>
              <a:t>   В это время Некрасов пишет </a:t>
            </a:r>
            <a:r>
              <a:rPr lang="ru-RU" sz="2800" u="sng" dirty="0">
                <a:solidFill>
                  <a:prstClr val="black"/>
                </a:solidFill>
              </a:rPr>
              <a:t>эпическую поэму </a:t>
            </a:r>
            <a:r>
              <a:rPr lang="ru-RU" sz="2800" b="1" dirty="0">
                <a:solidFill>
                  <a:srgbClr val="002060"/>
                </a:solidFill>
              </a:rPr>
              <a:t>«Кому на Руси жить хорошо» (1866-1876), </a:t>
            </a:r>
          </a:p>
          <a:p>
            <a:r>
              <a:rPr lang="ru-RU" sz="2800" dirty="0">
                <a:solidFill>
                  <a:prstClr val="black"/>
                </a:solidFill>
              </a:rPr>
              <a:t>а также </a:t>
            </a:r>
            <a:r>
              <a:rPr lang="ru-RU" sz="2800" b="1" dirty="0">
                <a:solidFill>
                  <a:srgbClr val="002060"/>
                </a:solidFill>
              </a:rPr>
              <a:t>«Русские женщины» (1871-1872), «Дедушка»(1870) </a:t>
            </a:r>
            <a:r>
              <a:rPr lang="ru-RU" sz="2800" dirty="0">
                <a:solidFill>
                  <a:prstClr val="black"/>
                </a:solidFill>
              </a:rPr>
              <a:t>– поэмы о декабристах и их женах, еще некоторые сатирические произведения, вершиной которых была поэма </a:t>
            </a:r>
            <a:r>
              <a:rPr lang="ru-RU" sz="2800" b="1" dirty="0">
                <a:solidFill>
                  <a:srgbClr val="002060"/>
                </a:solidFill>
              </a:rPr>
              <a:t>«Современники»(1875).</a:t>
            </a:r>
          </a:p>
        </p:txBody>
      </p:sp>
    </p:spTree>
    <p:extLst>
      <p:ext uri="{BB962C8B-B14F-4D97-AF65-F5344CB8AC3E}">
        <p14:creationId xmlns:p14="http://schemas.microsoft.com/office/powerpoint/2010/main" val="239314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НЫ\1613157590_15-p-zheltii-fon-s-ramkoi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3816424" cy="2862322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   Николай Некрасов известен не только как знаменитый поэт, но и как превосходный журналист и публицист. В 1840 году он начинает писать в журнал «Отечественные записки», а уже в начале 1847 года вместе с Иваном Панаевым приобретает в аренду основанный еще А.С. Пушкиным журнал «Современник».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1854"/>
            <a:ext cx="8424936" cy="2287466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\Desktop\НЕКРАСОВ\img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392488" cy="3569708"/>
          </a:xfrm>
          <a:prstGeom prst="rect">
            <a:avLst/>
          </a:prstGeom>
          <a:noFill/>
          <a:ln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92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628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adminm</cp:lastModifiedBy>
  <cp:revision>43</cp:revision>
  <dcterms:created xsi:type="dcterms:W3CDTF">2021-12-06T11:15:12Z</dcterms:created>
  <dcterms:modified xsi:type="dcterms:W3CDTF">2023-01-21T07:25:43Z</dcterms:modified>
</cp:coreProperties>
</file>